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4" r:id="rId2"/>
    <p:sldId id="289" r:id="rId3"/>
    <p:sldId id="269" r:id="rId4"/>
    <p:sldId id="285" r:id="rId5"/>
    <p:sldId id="266" r:id="rId6"/>
    <p:sldId id="270" r:id="rId7"/>
    <p:sldId id="287" r:id="rId8"/>
    <p:sldId id="272" r:id="rId9"/>
    <p:sldId id="273" r:id="rId10"/>
    <p:sldId id="276" r:id="rId11"/>
    <p:sldId id="275" r:id="rId12"/>
    <p:sldId id="274" r:id="rId13"/>
    <p:sldId id="290" r:id="rId14"/>
    <p:sldId id="278"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96327"/>
  </p:normalViewPr>
  <p:slideViewPr>
    <p:cSldViewPr snapToGrid="0" snapToObjects="1">
      <p:cViewPr varScale="1">
        <p:scale>
          <a:sx n="110" d="100"/>
          <a:sy n="110" d="100"/>
        </p:scale>
        <p:origin x="426"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47B4B-F4F5-CD4D-99DA-D1B5163A2526}"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GB"/>
        </a:p>
      </dgm:t>
    </dgm:pt>
    <dgm:pt modelId="{4251D007-6EEE-FB45-98B2-D6391DCE0867}">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solidFill>
                <a:schemeClr val="bg1"/>
              </a:solidFill>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A9160AA8-474C-E34F-9A6D-A49EAE9B5E75}" type="sib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065AD8AE-A775-A147-A3B7-C59A154135DB}" type="par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EA4D3DD5-964E-D643-B77B-82AAFB87954A}">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A3CE12C-8F80-154F-8F75-E4D53A4C90FF}" type="sib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6F713B9D-3517-6C4B-9519-22DCA7BC6A77}" type="par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4C6BBCD5-059C-954A-AF3F-CFDE7D184011}">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DA6C5A1D-8CD3-EA4A-B04B-6650EE79161B}" type="sib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6681DDF4-4257-C045-97AF-8B77493127AC}" type="par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FC1F54D3-A8E3-4A42-A388-642AA5F55563}">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4CD8C32E-452B-264F-B2BD-D216E86A5F5C}" type="sib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5212A18F-8412-794E-A66E-D69C7A7818A4}" type="par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8F3E8323-4BAC-494C-B255-396F570DACBC}">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36A90958-53F9-2142-A9B1-1390A97CF11E}" type="sib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72421EBE-F89F-7149-ADA9-6E4253F54C00}" type="par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30530876-B7B9-A049-8C93-701FA3CFD3C4}">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9D16A383-E23B-2348-95E2-12ADEBF0E038}" type="sib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8FFC3782-90CC-4D41-9FE2-111742C05B95}" type="par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9A3D03C2-B1B3-F843-88DD-66426723536F}">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E32836F5-545E-D74B-9D7B-4ADFEBED72DB}" type="sib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B0183EC-5C92-FA45-B1C6-FD59FBA36CE1}" type="par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8E9FE11-8F44-9643-9CDC-980F76EE75CE}">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F38F042-3EF5-D441-800C-6E6C69E0AD7C}" type="sib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0A477C96-5380-A54C-BB2C-234E151B2E99}" type="par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2A7E38A3-1EE0-604E-B899-B05E0B067CE3}">
      <dgm:prSet custT="1"/>
      <dgm:spPr>
        <a:solidFill>
          <a:srgbClr val="2F3093"/>
        </a:solidFill>
        <a:effectLst>
          <a:outerShdw blurRad="114300" dist="25400" dir="5400000" sx="107000" sy="107000" algn="t" rotWithShape="0">
            <a:prstClr val="black">
              <a:alpha val="39000"/>
            </a:prstClr>
          </a:outerShdw>
        </a:effectLst>
      </dgm:spPr>
      <dgm:t>
        <a:bodyPr/>
        <a:lstStyle/>
        <a:p>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BFCF284-65AC-C54B-BC9B-45B2A8E8B4CD}" type="sib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7A7C4F83-7FD7-F54D-BB40-7921DC52EF8D}" type="par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BC1CFAA4-4758-634E-AE2C-E5E83BE8816E}" type="pres">
      <dgm:prSet presAssocID="{5F047B4B-F4F5-CD4D-99DA-D1B5163A2526}" presName="diagram" presStyleCnt="0">
        <dgm:presLayoutVars>
          <dgm:dir/>
          <dgm:resizeHandles val="exact"/>
        </dgm:presLayoutVars>
      </dgm:prSet>
      <dgm:spPr/>
    </dgm:pt>
    <dgm:pt modelId="{71448CDF-3FE8-4D4D-9304-C1D363465FC9}" type="pres">
      <dgm:prSet presAssocID="{2A7E38A3-1EE0-604E-B899-B05E0B067CE3}" presName="node" presStyleLbl="node1" presStyleIdx="0" presStyleCnt="9">
        <dgm:presLayoutVars>
          <dgm:bulletEnabled val="1"/>
        </dgm:presLayoutVars>
      </dgm:prSet>
      <dgm:spPr/>
    </dgm:pt>
    <dgm:pt modelId="{3AF41EA9-752F-014B-84A6-950BEF809E9C}" type="pres">
      <dgm:prSet presAssocID="{0BFCF284-65AC-C54B-BC9B-45B2A8E8B4CD}" presName="sibTrans" presStyleCnt="0"/>
      <dgm:spPr/>
    </dgm:pt>
    <dgm:pt modelId="{397CFCBF-C345-6042-A57B-6C6459B68009}" type="pres">
      <dgm:prSet presAssocID="{F8E9FE11-8F44-9643-9CDC-980F76EE75CE}" presName="node" presStyleLbl="node1" presStyleIdx="1" presStyleCnt="9">
        <dgm:presLayoutVars>
          <dgm:bulletEnabled val="1"/>
        </dgm:presLayoutVars>
      </dgm:prSet>
      <dgm:spPr/>
    </dgm:pt>
    <dgm:pt modelId="{4C6A1155-C3F9-114D-B587-840E33BE967E}" type="pres">
      <dgm:prSet presAssocID="{6F38F042-3EF5-D441-800C-6E6C69E0AD7C}" presName="sibTrans" presStyleCnt="0"/>
      <dgm:spPr/>
    </dgm:pt>
    <dgm:pt modelId="{F2A9C8DB-6D7A-A84D-99C2-A9DEC4153FCB}" type="pres">
      <dgm:prSet presAssocID="{9A3D03C2-B1B3-F843-88DD-66426723536F}" presName="node" presStyleLbl="node1" presStyleIdx="2" presStyleCnt="9">
        <dgm:presLayoutVars>
          <dgm:bulletEnabled val="1"/>
        </dgm:presLayoutVars>
      </dgm:prSet>
      <dgm:spPr/>
    </dgm:pt>
    <dgm:pt modelId="{7BFBCA3C-71AF-2749-8C6C-BC8D2365FADD}" type="pres">
      <dgm:prSet presAssocID="{E32836F5-545E-D74B-9D7B-4ADFEBED72DB}" presName="sibTrans" presStyleCnt="0"/>
      <dgm:spPr/>
    </dgm:pt>
    <dgm:pt modelId="{CD19D503-8BA6-404D-BA1C-5DE7E7BE77A3}" type="pres">
      <dgm:prSet presAssocID="{30530876-B7B9-A049-8C93-701FA3CFD3C4}" presName="node" presStyleLbl="node1" presStyleIdx="3" presStyleCnt="9">
        <dgm:presLayoutVars>
          <dgm:bulletEnabled val="1"/>
        </dgm:presLayoutVars>
      </dgm:prSet>
      <dgm:spPr/>
    </dgm:pt>
    <dgm:pt modelId="{B94EF675-4846-B344-86CA-50E7A53821A9}" type="pres">
      <dgm:prSet presAssocID="{9D16A383-E23B-2348-95E2-12ADEBF0E038}" presName="sibTrans" presStyleCnt="0"/>
      <dgm:spPr/>
    </dgm:pt>
    <dgm:pt modelId="{D1B1905B-C5FD-9F44-989C-384D83C595F7}" type="pres">
      <dgm:prSet presAssocID="{8F3E8323-4BAC-494C-B255-396F570DACBC}" presName="node" presStyleLbl="node1" presStyleIdx="4" presStyleCnt="9">
        <dgm:presLayoutVars>
          <dgm:bulletEnabled val="1"/>
        </dgm:presLayoutVars>
      </dgm:prSet>
      <dgm:spPr/>
    </dgm:pt>
    <dgm:pt modelId="{C6F717BC-D556-E542-9B20-47225B6793BF}" type="pres">
      <dgm:prSet presAssocID="{36A90958-53F9-2142-A9B1-1390A97CF11E}" presName="sibTrans" presStyleCnt="0"/>
      <dgm:spPr/>
    </dgm:pt>
    <dgm:pt modelId="{05853413-840F-AB42-BCB4-E096565DF038}" type="pres">
      <dgm:prSet presAssocID="{FC1F54D3-A8E3-4A42-A388-642AA5F55563}" presName="node" presStyleLbl="node1" presStyleIdx="5" presStyleCnt="9">
        <dgm:presLayoutVars>
          <dgm:bulletEnabled val="1"/>
        </dgm:presLayoutVars>
      </dgm:prSet>
      <dgm:spPr/>
    </dgm:pt>
    <dgm:pt modelId="{DE965F2A-A310-2248-8308-FC811F735177}" type="pres">
      <dgm:prSet presAssocID="{4CD8C32E-452B-264F-B2BD-D216E86A5F5C}" presName="sibTrans" presStyleCnt="0"/>
      <dgm:spPr/>
    </dgm:pt>
    <dgm:pt modelId="{BA8BADDD-00F5-AD45-B789-3FF512220180}" type="pres">
      <dgm:prSet presAssocID="{4C6BBCD5-059C-954A-AF3F-CFDE7D184011}" presName="node" presStyleLbl="node1" presStyleIdx="6" presStyleCnt="9">
        <dgm:presLayoutVars>
          <dgm:bulletEnabled val="1"/>
        </dgm:presLayoutVars>
      </dgm:prSet>
      <dgm:spPr/>
    </dgm:pt>
    <dgm:pt modelId="{F45DD79D-FC66-DB4F-91A6-BD630432E41D}" type="pres">
      <dgm:prSet presAssocID="{DA6C5A1D-8CD3-EA4A-B04B-6650EE79161B}" presName="sibTrans" presStyleCnt="0"/>
      <dgm:spPr/>
    </dgm:pt>
    <dgm:pt modelId="{F7CF8A6A-FA17-F34E-84CD-F362A1BFFDB7}" type="pres">
      <dgm:prSet presAssocID="{EA4D3DD5-964E-D643-B77B-82AAFB87954A}" presName="node" presStyleLbl="node1" presStyleIdx="7" presStyleCnt="9">
        <dgm:presLayoutVars>
          <dgm:bulletEnabled val="1"/>
        </dgm:presLayoutVars>
      </dgm:prSet>
      <dgm:spPr/>
    </dgm:pt>
    <dgm:pt modelId="{18A75CAD-522F-754B-9576-D4A0ADC3A298}" type="pres">
      <dgm:prSet presAssocID="{0A3CE12C-8F80-154F-8F75-E4D53A4C90FF}" presName="sibTrans" presStyleCnt="0"/>
      <dgm:spPr/>
    </dgm:pt>
    <dgm:pt modelId="{7EBA85FC-55FF-BF41-8415-444539F56849}" type="pres">
      <dgm:prSet presAssocID="{4251D007-6EEE-FB45-98B2-D6391DCE0867}" presName="node" presStyleLbl="node1" presStyleIdx="8" presStyleCnt="9">
        <dgm:presLayoutVars>
          <dgm:bulletEnabled val="1"/>
        </dgm:presLayoutVars>
      </dgm:prSet>
      <dgm:spPr/>
    </dgm:pt>
  </dgm:ptLst>
  <dgm:cxnLst>
    <dgm:cxn modelId="{BD2BA50A-2C5C-0840-AAC0-6274C9372A2A}" srcId="{5F047B4B-F4F5-CD4D-99DA-D1B5163A2526}" destId="{8F3E8323-4BAC-494C-B255-396F570DACBC}" srcOrd="4" destOrd="0" parTransId="{72421EBE-F89F-7149-ADA9-6E4253F54C00}" sibTransId="{36A90958-53F9-2142-A9B1-1390A97CF11E}"/>
    <dgm:cxn modelId="{A0999022-4098-7A44-B1D6-91DE59105295}" srcId="{5F047B4B-F4F5-CD4D-99DA-D1B5163A2526}" destId="{9A3D03C2-B1B3-F843-88DD-66426723536F}" srcOrd="2" destOrd="0" parTransId="{FB0183EC-5C92-FA45-B1C6-FD59FBA36CE1}" sibTransId="{E32836F5-545E-D74B-9D7B-4ADFEBED72DB}"/>
    <dgm:cxn modelId="{1E669E34-8FEA-A548-B382-9E4B6E1C5C41}" type="presOf" srcId="{2A7E38A3-1EE0-604E-B899-B05E0B067CE3}" destId="{71448CDF-3FE8-4D4D-9304-C1D363465FC9}" srcOrd="0" destOrd="0" presId="urn:microsoft.com/office/officeart/2005/8/layout/default"/>
    <dgm:cxn modelId="{F974B040-AB4B-8D44-88C7-C57F5E78B1A2}" srcId="{5F047B4B-F4F5-CD4D-99DA-D1B5163A2526}" destId="{F8E9FE11-8F44-9643-9CDC-980F76EE75CE}" srcOrd="1" destOrd="0" parTransId="{0A477C96-5380-A54C-BB2C-234E151B2E99}" sibTransId="{6F38F042-3EF5-D441-800C-6E6C69E0AD7C}"/>
    <dgm:cxn modelId="{24F9D25D-4583-1D40-9883-92856555306F}" srcId="{5F047B4B-F4F5-CD4D-99DA-D1B5163A2526}" destId="{4C6BBCD5-059C-954A-AF3F-CFDE7D184011}" srcOrd="6" destOrd="0" parTransId="{6681DDF4-4257-C045-97AF-8B77493127AC}" sibTransId="{DA6C5A1D-8CD3-EA4A-B04B-6650EE79161B}"/>
    <dgm:cxn modelId="{FFA5AF42-8C05-4B4B-93A9-7825FDC841A7}" type="presOf" srcId="{F8E9FE11-8F44-9643-9CDC-980F76EE75CE}" destId="{397CFCBF-C345-6042-A57B-6C6459B68009}" srcOrd="0" destOrd="0" presId="urn:microsoft.com/office/officeart/2005/8/layout/default"/>
    <dgm:cxn modelId="{19951E47-F0D6-424A-B2F2-0A9D27600C5D}" srcId="{5F047B4B-F4F5-CD4D-99DA-D1B5163A2526}" destId="{FC1F54D3-A8E3-4A42-A388-642AA5F55563}" srcOrd="5" destOrd="0" parTransId="{5212A18F-8412-794E-A66E-D69C7A7818A4}" sibTransId="{4CD8C32E-452B-264F-B2BD-D216E86A5F5C}"/>
    <dgm:cxn modelId="{E2996269-BD5B-4145-BCA6-EDA02DCA2BBD}" srcId="{5F047B4B-F4F5-CD4D-99DA-D1B5163A2526}" destId="{4251D007-6EEE-FB45-98B2-D6391DCE0867}" srcOrd="8" destOrd="0" parTransId="{065AD8AE-A775-A147-A3B7-C59A154135DB}" sibTransId="{A9160AA8-474C-E34F-9A6D-A49EAE9B5E75}"/>
    <dgm:cxn modelId="{82E4C16E-CE7C-814C-BED7-A802A4F2104F}" srcId="{5F047B4B-F4F5-CD4D-99DA-D1B5163A2526}" destId="{2A7E38A3-1EE0-604E-B899-B05E0B067CE3}" srcOrd="0" destOrd="0" parTransId="{7A7C4F83-7FD7-F54D-BB40-7921DC52EF8D}" sibTransId="{0BFCF284-65AC-C54B-BC9B-45B2A8E8B4CD}"/>
    <dgm:cxn modelId="{7B56BF51-D5F8-9A4F-8946-E7200E76FF14}" type="presOf" srcId="{EA4D3DD5-964E-D643-B77B-82AAFB87954A}" destId="{F7CF8A6A-FA17-F34E-84CD-F362A1BFFDB7}" srcOrd="0" destOrd="0" presId="urn:microsoft.com/office/officeart/2005/8/layout/default"/>
    <dgm:cxn modelId="{156FB156-CB68-AC43-8969-1CBAC29D2C12}" srcId="{5F047B4B-F4F5-CD4D-99DA-D1B5163A2526}" destId="{EA4D3DD5-964E-D643-B77B-82AAFB87954A}" srcOrd="7" destOrd="0" parTransId="{6F713B9D-3517-6C4B-9519-22DCA7BC6A77}" sibTransId="{0A3CE12C-8F80-154F-8F75-E4D53A4C90FF}"/>
    <dgm:cxn modelId="{9AC30458-967B-234A-8664-E3750B2CD591}" type="presOf" srcId="{8F3E8323-4BAC-494C-B255-396F570DACBC}" destId="{D1B1905B-C5FD-9F44-989C-384D83C595F7}" srcOrd="0" destOrd="0" presId="urn:microsoft.com/office/officeart/2005/8/layout/default"/>
    <dgm:cxn modelId="{4ED0A258-D6F0-F44C-917E-641ABF0A435F}" srcId="{5F047B4B-F4F5-CD4D-99DA-D1B5163A2526}" destId="{30530876-B7B9-A049-8C93-701FA3CFD3C4}" srcOrd="3" destOrd="0" parTransId="{8FFC3782-90CC-4D41-9FE2-111742C05B95}" sibTransId="{9D16A383-E23B-2348-95E2-12ADEBF0E038}"/>
    <dgm:cxn modelId="{238F8A5A-94E9-4940-9376-C1F299EC5678}" type="presOf" srcId="{9A3D03C2-B1B3-F843-88DD-66426723536F}" destId="{F2A9C8DB-6D7A-A84D-99C2-A9DEC4153FCB}" srcOrd="0" destOrd="0" presId="urn:microsoft.com/office/officeart/2005/8/layout/default"/>
    <dgm:cxn modelId="{3E272685-8A14-6D4C-9C91-A34F35FE11D8}" type="presOf" srcId="{5F047B4B-F4F5-CD4D-99DA-D1B5163A2526}" destId="{BC1CFAA4-4758-634E-AE2C-E5E83BE8816E}" srcOrd="0" destOrd="0" presId="urn:microsoft.com/office/officeart/2005/8/layout/default"/>
    <dgm:cxn modelId="{F6D7CE99-91A1-D446-9055-658793109DE0}" type="presOf" srcId="{30530876-B7B9-A049-8C93-701FA3CFD3C4}" destId="{CD19D503-8BA6-404D-BA1C-5DE7E7BE77A3}" srcOrd="0" destOrd="0" presId="urn:microsoft.com/office/officeart/2005/8/layout/default"/>
    <dgm:cxn modelId="{B804F4BE-7C7E-8E4C-925C-80FF26C045A8}" type="presOf" srcId="{4251D007-6EEE-FB45-98B2-D6391DCE0867}" destId="{7EBA85FC-55FF-BF41-8415-444539F56849}" srcOrd="0" destOrd="0" presId="urn:microsoft.com/office/officeart/2005/8/layout/default"/>
    <dgm:cxn modelId="{627AD9DD-C07F-7742-BC27-4A29D3601880}" type="presOf" srcId="{FC1F54D3-A8E3-4A42-A388-642AA5F55563}" destId="{05853413-840F-AB42-BCB4-E096565DF038}" srcOrd="0" destOrd="0" presId="urn:microsoft.com/office/officeart/2005/8/layout/default"/>
    <dgm:cxn modelId="{5725F7F1-F65C-0F4E-8CC1-02AD253C14F1}" type="presOf" srcId="{4C6BBCD5-059C-954A-AF3F-CFDE7D184011}" destId="{BA8BADDD-00F5-AD45-B789-3FF512220180}" srcOrd="0" destOrd="0" presId="urn:microsoft.com/office/officeart/2005/8/layout/default"/>
    <dgm:cxn modelId="{5107C788-31D8-7340-BF9B-125D4BF51B82}" type="presParOf" srcId="{BC1CFAA4-4758-634E-AE2C-E5E83BE8816E}" destId="{71448CDF-3FE8-4D4D-9304-C1D363465FC9}" srcOrd="0" destOrd="0" presId="urn:microsoft.com/office/officeart/2005/8/layout/default"/>
    <dgm:cxn modelId="{C499E3A8-4CC6-2940-8C52-A94154367E47}" type="presParOf" srcId="{BC1CFAA4-4758-634E-AE2C-E5E83BE8816E}" destId="{3AF41EA9-752F-014B-84A6-950BEF809E9C}" srcOrd="1" destOrd="0" presId="urn:microsoft.com/office/officeart/2005/8/layout/default"/>
    <dgm:cxn modelId="{D15F6BE7-B1D1-B040-983C-A277D8C9D61A}" type="presParOf" srcId="{BC1CFAA4-4758-634E-AE2C-E5E83BE8816E}" destId="{397CFCBF-C345-6042-A57B-6C6459B68009}" srcOrd="2" destOrd="0" presId="urn:microsoft.com/office/officeart/2005/8/layout/default"/>
    <dgm:cxn modelId="{3C9EDA8F-935A-A648-880B-C82907D3070A}" type="presParOf" srcId="{BC1CFAA4-4758-634E-AE2C-E5E83BE8816E}" destId="{4C6A1155-C3F9-114D-B587-840E33BE967E}" srcOrd="3" destOrd="0" presId="urn:microsoft.com/office/officeart/2005/8/layout/default"/>
    <dgm:cxn modelId="{5B759E50-0EB1-7F44-A89F-83A2F8B731F0}" type="presParOf" srcId="{BC1CFAA4-4758-634E-AE2C-E5E83BE8816E}" destId="{F2A9C8DB-6D7A-A84D-99C2-A9DEC4153FCB}" srcOrd="4" destOrd="0" presId="urn:microsoft.com/office/officeart/2005/8/layout/default"/>
    <dgm:cxn modelId="{F5F7C6CA-FFC2-CD41-B0F1-E914CB172500}" type="presParOf" srcId="{BC1CFAA4-4758-634E-AE2C-E5E83BE8816E}" destId="{7BFBCA3C-71AF-2749-8C6C-BC8D2365FADD}" srcOrd="5" destOrd="0" presId="urn:microsoft.com/office/officeart/2005/8/layout/default"/>
    <dgm:cxn modelId="{A1FA8860-C096-C144-8606-3FC7E84D9C00}" type="presParOf" srcId="{BC1CFAA4-4758-634E-AE2C-E5E83BE8816E}" destId="{CD19D503-8BA6-404D-BA1C-5DE7E7BE77A3}" srcOrd="6" destOrd="0" presId="urn:microsoft.com/office/officeart/2005/8/layout/default"/>
    <dgm:cxn modelId="{896F926C-5E12-5645-8AA2-8FCCF6E768A9}" type="presParOf" srcId="{BC1CFAA4-4758-634E-AE2C-E5E83BE8816E}" destId="{B94EF675-4846-B344-86CA-50E7A53821A9}" srcOrd="7" destOrd="0" presId="urn:microsoft.com/office/officeart/2005/8/layout/default"/>
    <dgm:cxn modelId="{3C8C2984-551A-A349-B1AF-914BA141508E}" type="presParOf" srcId="{BC1CFAA4-4758-634E-AE2C-E5E83BE8816E}" destId="{D1B1905B-C5FD-9F44-989C-384D83C595F7}" srcOrd="8" destOrd="0" presId="urn:microsoft.com/office/officeart/2005/8/layout/default"/>
    <dgm:cxn modelId="{E2C9450D-32C6-5241-B968-0CC95CBB40B3}" type="presParOf" srcId="{BC1CFAA4-4758-634E-AE2C-E5E83BE8816E}" destId="{C6F717BC-D556-E542-9B20-47225B6793BF}" srcOrd="9" destOrd="0" presId="urn:microsoft.com/office/officeart/2005/8/layout/default"/>
    <dgm:cxn modelId="{8947F034-5ACF-C74E-877A-C774D634806F}" type="presParOf" srcId="{BC1CFAA4-4758-634E-AE2C-E5E83BE8816E}" destId="{05853413-840F-AB42-BCB4-E096565DF038}" srcOrd="10" destOrd="0" presId="urn:microsoft.com/office/officeart/2005/8/layout/default"/>
    <dgm:cxn modelId="{FCF799E3-95CA-CA4E-869E-9839A95A942F}" type="presParOf" srcId="{BC1CFAA4-4758-634E-AE2C-E5E83BE8816E}" destId="{DE965F2A-A310-2248-8308-FC811F735177}" srcOrd="11" destOrd="0" presId="urn:microsoft.com/office/officeart/2005/8/layout/default"/>
    <dgm:cxn modelId="{B3064FE8-9DB8-9445-A06B-063916B96DDB}" type="presParOf" srcId="{BC1CFAA4-4758-634E-AE2C-E5E83BE8816E}" destId="{BA8BADDD-00F5-AD45-B789-3FF512220180}" srcOrd="12" destOrd="0" presId="urn:microsoft.com/office/officeart/2005/8/layout/default"/>
    <dgm:cxn modelId="{E8E86AD3-6E93-A144-BDA8-7FA448DEB871}" type="presParOf" srcId="{BC1CFAA4-4758-634E-AE2C-E5E83BE8816E}" destId="{F45DD79D-FC66-DB4F-91A6-BD630432E41D}" srcOrd="13" destOrd="0" presId="urn:microsoft.com/office/officeart/2005/8/layout/default"/>
    <dgm:cxn modelId="{E0C5CDEB-4415-1C47-95E3-301923BA59F4}" type="presParOf" srcId="{BC1CFAA4-4758-634E-AE2C-E5E83BE8816E}" destId="{F7CF8A6A-FA17-F34E-84CD-F362A1BFFDB7}" srcOrd="14" destOrd="0" presId="urn:microsoft.com/office/officeart/2005/8/layout/default"/>
    <dgm:cxn modelId="{96A80974-69D6-EF46-9F34-AF58325375DF}" type="presParOf" srcId="{BC1CFAA4-4758-634E-AE2C-E5E83BE8816E}" destId="{18A75CAD-522F-754B-9576-D4A0ADC3A298}" srcOrd="15" destOrd="0" presId="urn:microsoft.com/office/officeart/2005/8/layout/default"/>
    <dgm:cxn modelId="{B39865CA-1BB7-364F-8DAA-4020CFC58C38}" type="presParOf" srcId="{BC1CFAA4-4758-634E-AE2C-E5E83BE8816E}" destId="{7EBA85FC-55FF-BF41-8415-444539F56849}" srcOrd="16" destOrd="0" presId="urn:microsoft.com/office/officeart/2005/8/layout/default"/>
  </dgm:cxnLst>
  <dgm:bg>
    <a:noFill/>
    <a:effectLst>
      <a:outerShdw blurRad="152400" dist="317500" dir="5400000" sx="90000" sy="-19000" rotWithShape="0">
        <a:prstClr val="black">
          <a:alpha val="15000"/>
        </a:prstClr>
      </a:outerShdw>
    </a:effectLst>
  </dgm:bg>
  <dgm:whole>
    <a:ln>
      <a:noFill/>
      <a:round/>
      <a:extLst>
        <a:ext uri="{C807C97D-BFC1-408E-A445-0C87EB9F89A2}">
          <ask:lineSketchStyleProps xmlns:ask="http://schemas.microsoft.com/office/drawing/2018/sketchyshapes">
            <ask:type>
              <ask:lineSketchNone/>
            </ask:type>
          </ask:lineSketchStyleProps>
        </a:ext>
      </a:extLst>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8CDF-3FE8-4D4D-9304-C1D363465FC9}">
      <dsp:nvSpPr>
        <dsp:cNvPr id="0" name=""/>
        <dsp:cNvSpPr/>
      </dsp:nvSpPr>
      <dsp:spPr>
        <a:xfrm>
          <a:off x="0"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252196"/>
        <a:ext cx="2475274" cy="1485165"/>
      </dsp:txXfrm>
    </dsp:sp>
    <dsp:sp modelId="{397CFCBF-C345-6042-A57B-6C6459B68009}">
      <dsp:nvSpPr>
        <dsp:cNvPr id="0" name=""/>
        <dsp:cNvSpPr/>
      </dsp:nvSpPr>
      <dsp:spPr>
        <a:xfrm>
          <a:off x="2722802"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252196"/>
        <a:ext cx="2475274" cy="1485165"/>
      </dsp:txXfrm>
    </dsp:sp>
    <dsp:sp modelId="{F2A9C8DB-6D7A-A84D-99C2-A9DEC4153FCB}">
      <dsp:nvSpPr>
        <dsp:cNvPr id="0" name=""/>
        <dsp:cNvSpPr/>
      </dsp:nvSpPr>
      <dsp:spPr>
        <a:xfrm>
          <a:off x="5445604"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252196"/>
        <a:ext cx="2475274" cy="1485165"/>
      </dsp:txXfrm>
    </dsp:sp>
    <dsp:sp modelId="{CD19D503-8BA6-404D-BA1C-5DE7E7BE77A3}">
      <dsp:nvSpPr>
        <dsp:cNvPr id="0" name=""/>
        <dsp:cNvSpPr/>
      </dsp:nvSpPr>
      <dsp:spPr>
        <a:xfrm>
          <a:off x="0"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1984889"/>
        <a:ext cx="2475274" cy="1485165"/>
      </dsp:txXfrm>
    </dsp:sp>
    <dsp:sp modelId="{D1B1905B-C5FD-9F44-989C-384D83C595F7}">
      <dsp:nvSpPr>
        <dsp:cNvPr id="0" name=""/>
        <dsp:cNvSpPr/>
      </dsp:nvSpPr>
      <dsp:spPr>
        <a:xfrm>
          <a:off x="2722802"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1984889"/>
        <a:ext cx="2475274" cy="1485165"/>
      </dsp:txXfrm>
    </dsp:sp>
    <dsp:sp modelId="{05853413-840F-AB42-BCB4-E096565DF038}">
      <dsp:nvSpPr>
        <dsp:cNvPr id="0" name=""/>
        <dsp:cNvSpPr/>
      </dsp:nvSpPr>
      <dsp:spPr>
        <a:xfrm>
          <a:off x="5445604"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1984889"/>
        <a:ext cx="2475274" cy="1485165"/>
      </dsp:txXfrm>
    </dsp:sp>
    <dsp:sp modelId="{BA8BADDD-00F5-AD45-B789-3FF512220180}">
      <dsp:nvSpPr>
        <dsp:cNvPr id="0" name=""/>
        <dsp:cNvSpPr/>
      </dsp:nvSpPr>
      <dsp:spPr>
        <a:xfrm>
          <a:off x="0"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3717582"/>
        <a:ext cx="2475274" cy="1485165"/>
      </dsp:txXfrm>
    </dsp:sp>
    <dsp:sp modelId="{F7CF8A6A-FA17-F34E-84CD-F362A1BFFDB7}">
      <dsp:nvSpPr>
        <dsp:cNvPr id="0" name=""/>
        <dsp:cNvSpPr/>
      </dsp:nvSpPr>
      <dsp:spPr>
        <a:xfrm>
          <a:off x="2722802"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3717582"/>
        <a:ext cx="2475274" cy="1485165"/>
      </dsp:txXfrm>
    </dsp:sp>
    <dsp:sp modelId="{7EBA85FC-55FF-BF41-8415-444539F56849}">
      <dsp:nvSpPr>
        <dsp:cNvPr id="0" name=""/>
        <dsp:cNvSpPr/>
      </dsp:nvSpPr>
      <dsp:spPr>
        <a:xfrm>
          <a:off x="5445604" y="3717581"/>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3717581"/>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E57-6BCC-F04C-B816-C597729A8979}"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A358E-754F-9F4F-AA55-E69060F44EBC}" type="slidenum">
              <a:rPr lang="en-US" smtClean="0"/>
              <a:t>‹#›</a:t>
            </a:fld>
            <a:endParaRPr lang="en-US"/>
          </a:p>
        </p:txBody>
      </p:sp>
    </p:spTree>
    <p:extLst>
      <p:ext uri="{BB962C8B-B14F-4D97-AF65-F5344CB8AC3E}">
        <p14:creationId xmlns:p14="http://schemas.microsoft.com/office/powerpoint/2010/main" val="6069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4</a:t>
            </a:fld>
            <a:endParaRPr lang="en-US"/>
          </a:p>
        </p:txBody>
      </p:sp>
    </p:spTree>
    <p:extLst>
      <p:ext uri="{BB962C8B-B14F-4D97-AF65-F5344CB8AC3E}">
        <p14:creationId xmlns:p14="http://schemas.microsoft.com/office/powerpoint/2010/main" val="21143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15</a:t>
            </a:fld>
            <a:endParaRPr lang="en-US"/>
          </a:p>
        </p:txBody>
      </p:sp>
    </p:spTree>
    <p:extLst>
      <p:ext uri="{BB962C8B-B14F-4D97-AF65-F5344CB8AC3E}">
        <p14:creationId xmlns:p14="http://schemas.microsoft.com/office/powerpoint/2010/main" val="371877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EAFA-079A-E44B-8EC0-D026CC7B9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206FC-ECA6-FD48-B6E5-9E40C10E1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A4371E-4104-7E4A-B2F9-45FFF421B735}"/>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5" name="Footer Placeholder 4">
            <a:extLst>
              <a:ext uri="{FF2B5EF4-FFF2-40B4-BE49-F238E27FC236}">
                <a16:creationId xmlns:a16="http://schemas.microsoft.com/office/drawing/2014/main" id="{62592BAA-3CB1-D443-B2D4-00654B60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880B-DF5D-8D4C-A275-F58E7D1F211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2687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A802-2335-5942-AA09-659F271C6A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CCB334-9A9E-9346-8AAE-05F4CF14C4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F720C-3BE0-D044-835D-3C8DEEED2B37}"/>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5" name="Footer Placeholder 4">
            <a:extLst>
              <a:ext uri="{FF2B5EF4-FFF2-40B4-BE49-F238E27FC236}">
                <a16:creationId xmlns:a16="http://schemas.microsoft.com/office/drawing/2014/main" id="{3663EA3D-ABB5-4146-808E-E8AC36B23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DACA-B54B-904A-8D04-097ED8AC66CC}"/>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81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14D17-5ED1-BE45-851A-AC07267AC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9D98E-616A-1B4A-8EEC-8658F0CB2C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6C710F-6E4F-6B49-883A-B9A4CCE864E5}"/>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5" name="Footer Placeholder 4">
            <a:extLst>
              <a:ext uri="{FF2B5EF4-FFF2-40B4-BE49-F238E27FC236}">
                <a16:creationId xmlns:a16="http://schemas.microsoft.com/office/drawing/2014/main" id="{440BB95A-FB84-A447-805C-2D8DE532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6ED52-F5AB-5549-A44B-AF6DB0EF858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53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0377-6DD1-6942-9AFA-E35460237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FDB337-B6C2-1049-9C21-6694E4C5FB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2AEEE-B30E-A449-97EB-D600C50B00B6}"/>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5" name="Footer Placeholder 4">
            <a:extLst>
              <a:ext uri="{FF2B5EF4-FFF2-40B4-BE49-F238E27FC236}">
                <a16:creationId xmlns:a16="http://schemas.microsoft.com/office/drawing/2014/main" id="{7D1BFFB5-6DBF-7849-BF79-155D9AE1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06AB-5CBC-6641-8318-AA50AE72D3C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009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48E8-CF3E-B848-89C5-571C0FF027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452B85-73A8-5949-9155-8E8E9099F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E2AC89-0FB3-734F-A37D-A100D4125F13}"/>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5" name="Footer Placeholder 4">
            <a:extLst>
              <a:ext uri="{FF2B5EF4-FFF2-40B4-BE49-F238E27FC236}">
                <a16:creationId xmlns:a16="http://schemas.microsoft.com/office/drawing/2014/main" id="{1A4A685C-7A49-B249-9C20-8F0D2A9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73C9-D8D4-ED40-AC20-BC8309E183ED}"/>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4087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B44E-CC3C-564A-840F-049D6250F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68FE2-807C-E04A-9A73-E78D80D864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0CD1C-D415-EC4E-8258-C461EBA41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F63AED-CA31-9C4B-9C70-BF4398AF7C44}"/>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6" name="Footer Placeholder 5">
            <a:extLst>
              <a:ext uri="{FF2B5EF4-FFF2-40B4-BE49-F238E27FC236}">
                <a16:creationId xmlns:a16="http://schemas.microsoft.com/office/drawing/2014/main" id="{AB8F990C-336E-6143-B5A0-102E8E719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3BA46-61AB-1047-AFA7-98D43B1617A3}"/>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092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8F6A-CA29-E54B-B368-3347C6A72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01D90-0EE3-334B-B55D-FA675F753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6BF266-BDC5-D24D-A68A-3C8DED4605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A5948-E922-9841-8D35-202E62E92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35BD9A-61E0-D74A-BBD4-66F83D571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D629FE-6F06-D44E-829D-3AB2D32D6981}"/>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8" name="Footer Placeholder 7">
            <a:extLst>
              <a:ext uri="{FF2B5EF4-FFF2-40B4-BE49-F238E27FC236}">
                <a16:creationId xmlns:a16="http://schemas.microsoft.com/office/drawing/2014/main" id="{B4C786FD-29D6-9B47-B86D-56FCA59D6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A361E-FEA6-8048-9594-A8BFC11C4B4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185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6B5E-CCE4-6943-A935-E2171945F3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DBA547-5BE2-ED41-8C17-8724F50D62D1}"/>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4" name="Footer Placeholder 3">
            <a:extLst>
              <a:ext uri="{FF2B5EF4-FFF2-40B4-BE49-F238E27FC236}">
                <a16:creationId xmlns:a16="http://schemas.microsoft.com/office/drawing/2014/main" id="{55C55490-CFA1-A74B-A743-0F289E5CC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DE37E-F692-CE42-AF36-9B30F05701C6}"/>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379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7F5C-AAF4-7446-879C-847828163868}"/>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3" name="Footer Placeholder 2">
            <a:extLst>
              <a:ext uri="{FF2B5EF4-FFF2-40B4-BE49-F238E27FC236}">
                <a16:creationId xmlns:a16="http://schemas.microsoft.com/office/drawing/2014/main" id="{AC3F4CC6-1B53-BB45-B1B8-33C69358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9443-284F-C345-A16C-5B0FE1F5C6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1131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DCD5-0615-2140-95BE-EBDB2FD6B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6FA76-08B0-834C-B4D3-1A573CBD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7B0DF9-2019-B74C-8032-F197A305B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7EA3-82EA-CD4B-9CFF-9D021B625B66}"/>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6" name="Footer Placeholder 5">
            <a:extLst>
              <a:ext uri="{FF2B5EF4-FFF2-40B4-BE49-F238E27FC236}">
                <a16:creationId xmlns:a16="http://schemas.microsoft.com/office/drawing/2014/main" id="{62832D77-F030-A048-86BA-3D2A6571A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3341-095B-6340-AD12-26D903376A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5346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2925-0D58-D045-9FEB-729CBB853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29CA0E-AB6A-264E-B896-84591F2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F94F8-CC37-D94B-A914-059A27DB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15C518-6E06-A942-9475-8A2A7A746FE6}"/>
              </a:ext>
            </a:extLst>
          </p:cNvPr>
          <p:cNvSpPr>
            <a:spLocks noGrp="1"/>
          </p:cNvSpPr>
          <p:nvPr>
            <p:ph type="dt" sz="half" idx="10"/>
          </p:nvPr>
        </p:nvSpPr>
        <p:spPr/>
        <p:txBody>
          <a:bodyPr/>
          <a:lstStyle/>
          <a:p>
            <a:fld id="{906B2229-8590-E149-9F8E-A97C79C295DB}" type="datetimeFigureOut">
              <a:rPr lang="en-US" smtClean="0"/>
              <a:t>8/9/2022</a:t>
            </a:fld>
            <a:endParaRPr lang="en-US"/>
          </a:p>
        </p:txBody>
      </p:sp>
      <p:sp>
        <p:nvSpPr>
          <p:cNvPr id="6" name="Footer Placeholder 5">
            <a:extLst>
              <a:ext uri="{FF2B5EF4-FFF2-40B4-BE49-F238E27FC236}">
                <a16:creationId xmlns:a16="http://schemas.microsoft.com/office/drawing/2014/main" id="{6DF5D9FD-ADB6-1544-BFB8-294443B44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CC27A-2F87-0844-85EA-3CD3394B8DF5}"/>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42316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257C5-21B2-B44B-B3EA-4BC63075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D9210-0DA1-4945-93C0-1BA497AB7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19CFA-DA0B-ED4B-93A1-12E148C7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2229-8590-E149-9F8E-A97C79C295DB}" type="datetimeFigureOut">
              <a:rPr lang="en-US" smtClean="0"/>
              <a:t>8/9/2022</a:t>
            </a:fld>
            <a:endParaRPr lang="en-US"/>
          </a:p>
        </p:txBody>
      </p:sp>
      <p:sp>
        <p:nvSpPr>
          <p:cNvPr id="5" name="Footer Placeholder 4">
            <a:extLst>
              <a:ext uri="{FF2B5EF4-FFF2-40B4-BE49-F238E27FC236}">
                <a16:creationId xmlns:a16="http://schemas.microsoft.com/office/drawing/2014/main" id="{E198F3D6-4C75-5648-9883-0F4748481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E171-78C7-934E-8A4F-3D32ACA23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9954-9CAC-0F4F-B258-49ADEACA70C4}" type="slidenum">
              <a:rPr lang="en-US" smtClean="0"/>
              <a:t>‹#›</a:t>
            </a:fld>
            <a:endParaRPr lang="en-US"/>
          </a:p>
        </p:txBody>
      </p:sp>
    </p:spTree>
    <p:extLst>
      <p:ext uri="{BB962C8B-B14F-4D97-AF65-F5344CB8AC3E}">
        <p14:creationId xmlns:p14="http://schemas.microsoft.com/office/powerpoint/2010/main" val="342911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mailto:sandra@sandwich.org.uk" TargetMode="External"/><Relationship Id="rId4" Type="http://schemas.openxmlformats.org/officeDocument/2006/relationships/hyperlink" Target="mailto:gavin@papa.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2D1C34-D4AF-4B48-B607-FA9C0CA54A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68408" cy="6911060"/>
          </a:xfrm>
          <a:prstGeom prst="rect">
            <a:avLst/>
          </a:prstGeom>
        </p:spPr>
      </p:pic>
      <p:sp>
        <p:nvSpPr>
          <p:cNvPr id="12" name="TextBox 11">
            <a:extLst>
              <a:ext uri="{FF2B5EF4-FFF2-40B4-BE49-F238E27FC236}">
                <a16:creationId xmlns:a16="http://schemas.microsoft.com/office/drawing/2014/main" id="{02F30979-6170-6C41-9B7B-3CF57A49547A}"/>
              </a:ext>
            </a:extLst>
          </p:cNvPr>
          <p:cNvSpPr txBox="1"/>
          <p:nvPr/>
        </p:nvSpPr>
        <p:spPr>
          <a:xfrm>
            <a:off x="4007767" y="3887043"/>
            <a:ext cx="6655759" cy="1569660"/>
          </a:xfrm>
          <a:prstGeom prst="rect">
            <a:avLst/>
          </a:prstGeom>
          <a:noFill/>
        </p:spPr>
        <p:txBody>
          <a:bodyPr wrap="square" rtlCol="0">
            <a:spAutoFit/>
          </a:bodyPr>
          <a:lstStyle/>
          <a:p>
            <a:pPr algn="r"/>
            <a:r>
              <a:rPr lang="en-US" sz="4800" b="1" dirty="0">
                <a:solidFill>
                  <a:srgbClr val="2F3093"/>
                </a:solidFill>
                <a:latin typeface="Arial" panose="020B0604020202020204" pitchFamily="34" charset="0"/>
                <a:cs typeface="Arial" panose="020B0604020202020204" pitchFamily="34" charset="0"/>
              </a:rPr>
              <a:t>Making the </a:t>
            </a:r>
            <a:r>
              <a:rPr lang="en-US" sz="4800" b="1" dirty="0">
                <a:solidFill>
                  <a:srgbClr val="2F3193"/>
                </a:solidFill>
                <a:latin typeface="Arial" panose="020B0604020202020204" pitchFamily="34" charset="0"/>
                <a:cs typeface="Arial" panose="020B0604020202020204" pitchFamily="34" charset="0"/>
              </a:rPr>
              <a:t>most of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your membership </a:t>
            </a:r>
          </a:p>
        </p:txBody>
      </p:sp>
      <p:pic>
        <p:nvPicPr>
          <p:cNvPr id="13" name="Picture 12">
            <a:extLst>
              <a:ext uri="{FF2B5EF4-FFF2-40B4-BE49-F238E27FC236}">
                <a16:creationId xmlns:a16="http://schemas.microsoft.com/office/drawing/2014/main" id="{C27438B8-380B-944C-B327-6CB03354F6CD}"/>
              </a:ext>
            </a:extLst>
          </p:cNvPr>
          <p:cNvPicPr>
            <a:picLocks noChangeAspect="1"/>
          </p:cNvPicPr>
          <p:nvPr/>
        </p:nvPicPr>
        <p:blipFill>
          <a:blip r:embed="rId3"/>
          <a:srcRect/>
          <a:stretch/>
        </p:blipFill>
        <p:spPr>
          <a:xfrm>
            <a:off x="4655840" y="323834"/>
            <a:ext cx="6007686" cy="3289667"/>
          </a:xfrm>
          <a:prstGeom prst="rect">
            <a:avLst/>
          </a:prstGeom>
        </p:spPr>
      </p:pic>
    </p:spTree>
    <p:extLst>
      <p:ext uri="{BB962C8B-B14F-4D97-AF65-F5344CB8AC3E}">
        <p14:creationId xmlns:p14="http://schemas.microsoft.com/office/powerpoint/2010/main" val="29843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p:tgtEl>
                                          <p:spTgt spid="13"/>
                                        </p:tgtEl>
                                        <p:attrNameLst>
                                          <p:attrName>ppt_y</p:attrName>
                                        </p:attrNameLst>
                                      </p:cBhvr>
                                      <p:tavLst>
                                        <p:tav tm="0">
                                          <p:val>
                                            <p:strVal val="#ppt_y-#ppt_h*1.125000"/>
                                          </p:val>
                                        </p:tav>
                                        <p:tav tm="100000">
                                          <p:val>
                                            <p:strVal val="#ppt_y"/>
                                          </p:val>
                                        </p:tav>
                                      </p:tavLst>
                                    </p:anim>
                                    <p:animEffect transition="in" filter="wipe(down)">
                                      <p:cBhvr>
                                        <p:cTn id="8" dur="2000"/>
                                        <p:tgtEl>
                                          <p:spTgt spid="13"/>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ppt_x</p:attrName>
                                        </p:attrNameLst>
                                      </p:cBhvr>
                                      <p:tavLst>
                                        <p:tav tm="0">
                                          <p:val>
                                            <p:strVal val="#ppt_x"/>
                                          </p:val>
                                        </p:tav>
                                        <p:tav tm="100000">
                                          <p:val>
                                            <p:strVal val="#ppt_x"/>
                                          </p:val>
                                        </p:tav>
                                      </p:tavLst>
                                    </p:anim>
                                    <p:anim calcmode="lin" valueType="num">
                                      <p:cBhvr>
                                        <p:cTn id="13" dur="2000" fill="hold"/>
                                        <p:tgtEl>
                                          <p:spTgt spid="12"/>
                                        </p:tgtEl>
                                        <p:attrNameLst>
                                          <p:attrName>ppt_y</p:attrName>
                                        </p:attrNameLst>
                                      </p:cBhvr>
                                      <p:tavLst>
                                        <p:tav tm="0">
                                          <p:val>
                                            <p:strVal val="#ppt_y+.1"/>
                                          </p:val>
                                        </p:tav>
                                        <p:tav tm="100000">
                                          <p:val>
                                            <p:strVal val="#ppt_y"/>
                                          </p:val>
                                        </p:tav>
                                      </p:tavLst>
                                    </p:anim>
                                  </p:childTnLst>
                                </p:cTn>
                              </p:par>
                              <p:par>
                                <p:cTn id="14" presetID="1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p:tgtEl>
                                          <p:spTgt spid="11"/>
                                        </p:tgtEl>
                                        <p:attrNameLst>
                                          <p:attrName>ppt_x</p:attrName>
                                        </p:attrNameLst>
                                      </p:cBhvr>
                                      <p:tavLst>
                                        <p:tav tm="0">
                                          <p:val>
                                            <p:strVal val="#ppt_x-#ppt_w*1.125000"/>
                                          </p:val>
                                        </p:tav>
                                        <p:tav tm="100000">
                                          <p:val>
                                            <p:strVal val="#ppt_x"/>
                                          </p:val>
                                        </p:tav>
                                      </p:tavLst>
                                    </p:anim>
                                    <p:animEffect transition="in" filter="wipe(right)">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CED94D-35D0-3A49-9ECC-549AC5D0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F5F393EE-8AE9-0B4A-9723-FC2BC7FA9AAD}"/>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advice and support</a:t>
            </a:r>
          </a:p>
          <a:p>
            <a:r>
              <a:rPr lang="en-GB" sz="2400" dirty="0"/>
              <a:t> </a:t>
            </a:r>
          </a:p>
        </p:txBody>
      </p:sp>
      <p:sp>
        <p:nvSpPr>
          <p:cNvPr id="11" name="Rectangle 10">
            <a:extLst>
              <a:ext uri="{FF2B5EF4-FFF2-40B4-BE49-F238E27FC236}">
                <a16:creationId xmlns:a16="http://schemas.microsoft.com/office/drawing/2014/main" id="{71391207-4DFA-0348-8C75-9AE75C93867E}"/>
              </a:ext>
            </a:extLst>
          </p:cNvPr>
          <p:cNvSpPr/>
          <p:nvPr/>
        </p:nvSpPr>
        <p:spPr>
          <a:xfrm>
            <a:off x="3718866" y="1956817"/>
            <a:ext cx="8045400" cy="3272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900" dirty="0">
                <a:solidFill>
                  <a:schemeClr val="tx1"/>
                </a:solidFill>
                <a:latin typeface="Arial" panose="020B0604020202020204" pitchFamily="34" charset="0"/>
                <a:cs typeface="Arial" panose="020B0604020202020204" pitchFamily="34" charset="0"/>
              </a:rPr>
              <a:t>We will also help your technical team obtain the best advice when they need it.  </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All our members are covered by our Primary Authority Agreement, which means we can get advice on the interpretation of legislation from Government sources that is Assured and difficult for EHO’s to challenge.</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Furthermore, members can use the Association’s agreement to clarify issues raised by EHO’s or to check things like the legality of wording on labels.</a:t>
            </a:r>
          </a:p>
          <a:p>
            <a:endParaRPr lang="en-US" sz="1900" dirty="0">
              <a:solidFill>
                <a:schemeClr val="tx1"/>
              </a:solidFill>
              <a:latin typeface="Arial" panose="020B0604020202020204" pitchFamily="34" charset="0"/>
              <a:cs typeface="Arial" panose="020B0604020202020204" pitchFamily="34" charset="0"/>
            </a:endParaRPr>
          </a:p>
          <a:p>
            <a:r>
              <a:rPr lang="en-US" sz="1900" dirty="0">
                <a:solidFill>
                  <a:schemeClr val="tx1"/>
                </a:solidFill>
                <a:latin typeface="Arial" panose="020B0604020202020204" pitchFamily="34" charset="0"/>
                <a:cs typeface="Arial" panose="020B0604020202020204" pitchFamily="34" charset="0"/>
              </a:rPr>
              <a:t>Members also have access to the Association’s Technical Manager and our helpline service which provides free  telephone guidance on health &amp; safety as well as employment matters.</a:t>
            </a:r>
          </a:p>
        </p:txBody>
      </p:sp>
      <p:pic>
        <p:nvPicPr>
          <p:cNvPr id="12" name="Picture 11">
            <a:extLst>
              <a:ext uri="{FF2B5EF4-FFF2-40B4-BE49-F238E27FC236}">
                <a16:creationId xmlns:a16="http://schemas.microsoft.com/office/drawing/2014/main" id="{48FB47C5-57D0-6E4E-8621-B24C302C17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87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E580C1-2B4B-B642-9379-499277BB42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DA7BB3EB-2CAB-5648-AEE1-1CB4F9F8E36A}"/>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industry publications for the sector</a:t>
            </a:r>
          </a:p>
        </p:txBody>
      </p:sp>
      <p:sp>
        <p:nvSpPr>
          <p:cNvPr id="11" name="Rectangle 10">
            <a:extLst>
              <a:ext uri="{FF2B5EF4-FFF2-40B4-BE49-F238E27FC236}">
                <a16:creationId xmlns:a16="http://schemas.microsoft.com/office/drawing/2014/main" id="{152D1D48-6890-7144-98B6-BB5D2EB0C2B7}"/>
              </a:ext>
            </a:extLst>
          </p:cNvPr>
          <p:cNvSpPr/>
          <p:nvPr/>
        </p:nvSpPr>
        <p:spPr>
          <a:xfrm>
            <a:off x="3718866" y="2889504"/>
            <a:ext cx="8230244" cy="2339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 will receive two key sector magazines, Sandwich and Food-to-go News, and Café Life, as part of your membership.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These bi-monthly publications will help to keep you up-to-date with the latest trends and developments in the industry, including what potential customers are doing in the market.</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Your business and products/services will be listed in each edition, helping to raise your profile in your area of specialism. </a:t>
            </a:r>
          </a:p>
        </p:txBody>
      </p:sp>
      <p:pic>
        <p:nvPicPr>
          <p:cNvPr id="12" name="Picture 11">
            <a:extLst>
              <a:ext uri="{FF2B5EF4-FFF2-40B4-BE49-F238E27FC236}">
                <a16:creationId xmlns:a16="http://schemas.microsoft.com/office/drawing/2014/main" id="{0A8DD433-8A29-0649-8AD2-2D3D1DD742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9106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BF6921-CE3F-2642-B7CF-DE81F3F01A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9" name="Rectangle 8">
            <a:extLst>
              <a:ext uri="{FF2B5EF4-FFF2-40B4-BE49-F238E27FC236}">
                <a16:creationId xmlns:a16="http://schemas.microsoft.com/office/drawing/2014/main" id="{7FBDB6E6-6756-B243-AED2-C421E0243A6E}"/>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GB" sz="4800" b="1" dirty="0" err="1">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188B70F-39F3-5840-A373-0CACED48B50A}"/>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Your businesses will also benefit from discounted rates at key Association events, including the popular </a:t>
            </a:r>
            <a:r>
              <a:rPr lang="en-US" sz="2000" dirty="0" err="1">
                <a:solidFill>
                  <a:schemeClr val="tx1"/>
                </a:solidFill>
                <a:latin typeface="Arial" panose="020B0604020202020204" pitchFamily="34" charset="0"/>
                <a:cs typeface="Arial" panose="020B0604020202020204" pitchFamily="34" charset="0"/>
              </a:rPr>
              <a:t>Sammies</a:t>
            </a:r>
            <a:r>
              <a:rPr lang="en-US" sz="2000" dirty="0">
                <a:solidFill>
                  <a:schemeClr val="tx1"/>
                </a:solidFill>
                <a:latin typeface="Arial" panose="020B0604020202020204" pitchFamily="34" charset="0"/>
                <a:cs typeface="Arial" panose="020B0604020202020204" pitchFamily="34" charset="0"/>
              </a:rPr>
              <a:t> awards, the annual celebration of all that’s best in our industry.</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And don’t forget you can always enter the awards as well. </a:t>
            </a:r>
          </a:p>
        </p:txBody>
      </p:sp>
      <p:pic>
        <p:nvPicPr>
          <p:cNvPr id="11" name="Picture 10">
            <a:extLst>
              <a:ext uri="{FF2B5EF4-FFF2-40B4-BE49-F238E27FC236}">
                <a16:creationId xmlns:a16="http://schemas.microsoft.com/office/drawing/2014/main" id="{DAC6DFF1-8CBF-2C46-A439-5D205F2ECD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640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A46CC1-4415-8A4D-8EB8-46A3197C15B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ED1474C7-09EA-E44E-859D-810E6402BAAC}"/>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a:t>
            </a:r>
          </a:p>
        </p:txBody>
      </p:sp>
      <p:sp>
        <p:nvSpPr>
          <p:cNvPr id="11" name="Rectangle 10">
            <a:extLst>
              <a:ext uri="{FF2B5EF4-FFF2-40B4-BE49-F238E27FC236}">
                <a16:creationId xmlns:a16="http://schemas.microsoft.com/office/drawing/2014/main" id="{194C05F5-64C4-C944-884F-5A04DEC86E1E}"/>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From  time-to-time there are opportunities for members to be involved in co-marketing opportunities such as around British Sandwich Week.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Each May the Association undertakes an intense media campaign to promote sandwiches and associated products, reaching over 30 million consumers.  The Week also features on posters across the rail network.</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Members can take advantage of this by linking their own marketing to the campaign. If you’re looking to cement your position at the heart of the industry, this is a great opportunity to do so. </a:t>
            </a:r>
          </a:p>
        </p:txBody>
      </p:sp>
      <p:pic>
        <p:nvPicPr>
          <p:cNvPr id="12" name="Picture 11">
            <a:extLst>
              <a:ext uri="{FF2B5EF4-FFF2-40B4-BE49-F238E27FC236}">
                <a16:creationId xmlns:a16="http://schemas.microsoft.com/office/drawing/2014/main" id="{80C7BDF3-637E-724C-84C5-879E673A62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753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482AF4-E84D-2842-9686-A2AF32B812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89ED78AC-D616-A94C-8DFC-B8E0819374A9}"/>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Savings on relevant products and services…. </a:t>
            </a:r>
          </a:p>
        </p:txBody>
      </p:sp>
      <p:sp>
        <p:nvSpPr>
          <p:cNvPr id="11" name="Rectangle 10">
            <a:extLst>
              <a:ext uri="{FF2B5EF4-FFF2-40B4-BE49-F238E27FC236}">
                <a16:creationId xmlns:a16="http://schemas.microsoft.com/office/drawing/2014/main" id="{5F6922E8-38FB-E948-A8E5-E5CC2C54A488}"/>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Member businesses have access to preferential rates on a range of key services.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we can introduce you to a variety of partners </a:t>
            </a:r>
            <a:r>
              <a:rPr lang="en-US" sz="2000" dirty="0" err="1">
                <a:solidFill>
                  <a:schemeClr val="tx1"/>
                </a:solidFill>
                <a:latin typeface="Arial" panose="020B0604020202020204" pitchFamily="34" charset="0"/>
                <a:cs typeface="Arial" panose="020B0604020202020204" pitchFamily="34" charset="0"/>
              </a:rPr>
              <a:t>specialising</a:t>
            </a:r>
            <a:r>
              <a:rPr lang="en-US" sz="2000" dirty="0">
                <a:solidFill>
                  <a:schemeClr val="tx1"/>
                </a:solidFill>
                <a:latin typeface="Arial" panose="020B0604020202020204" pitchFamily="34" charset="0"/>
                <a:cs typeface="Arial" panose="020B0604020202020204" pitchFamily="34" charset="0"/>
              </a:rPr>
              <a:t> in our sector, across aspects such as finance, PR and social media.  </a:t>
            </a:r>
          </a:p>
        </p:txBody>
      </p:sp>
      <p:pic>
        <p:nvPicPr>
          <p:cNvPr id="12" name="Picture 11">
            <a:extLst>
              <a:ext uri="{FF2B5EF4-FFF2-40B4-BE49-F238E27FC236}">
                <a16:creationId xmlns:a16="http://schemas.microsoft.com/office/drawing/2014/main" id="{88CCD529-F058-854A-9BD9-F315EC96F1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020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3335F1-35B8-404C-86F5-84B7660960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1" name="Rectangle 10">
            <a:extLst>
              <a:ext uri="{FF2B5EF4-FFF2-40B4-BE49-F238E27FC236}">
                <a16:creationId xmlns:a16="http://schemas.microsoft.com/office/drawing/2014/main" id="{D6A68AEE-C468-464A-A939-1615EA4F25A2}"/>
              </a:ext>
            </a:extLst>
          </p:cNvPr>
          <p:cNvSpPr/>
          <p:nvPr/>
        </p:nvSpPr>
        <p:spPr>
          <a:xfrm>
            <a:off x="3719736" y="2564904"/>
            <a:ext cx="7272808" cy="4126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Supplier membership costs </a:t>
            </a:r>
            <a:r>
              <a:rPr lang="en-US" sz="2000">
                <a:solidFill>
                  <a:schemeClr val="tx1"/>
                </a:solidFill>
                <a:latin typeface="Arial" panose="020B0604020202020204" pitchFamily="34" charset="0"/>
                <a:cs typeface="Arial" panose="020B0604020202020204" pitchFamily="34" charset="0"/>
              </a:rPr>
              <a:t>£1,650 </a:t>
            </a:r>
            <a:r>
              <a:rPr lang="en-US" sz="2000" dirty="0">
                <a:solidFill>
                  <a:schemeClr val="tx1"/>
                </a:solidFill>
                <a:latin typeface="Arial" panose="020B0604020202020204" pitchFamily="34" charset="0"/>
                <a:cs typeface="Arial" panose="020B0604020202020204" pitchFamily="34" charset="0"/>
              </a:rPr>
              <a:t>+VAT per year.</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To join us simply email</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paul@sandwich.org.uk</a:t>
            </a:r>
            <a:r>
              <a:rPr lang="en-US" sz="2000" dirty="0">
                <a:solidFill>
                  <a:schemeClr val="tx1"/>
                </a:solidFill>
                <a:latin typeface="Arial" panose="020B0604020202020204" pitchFamily="34" charset="0"/>
                <a:cs typeface="Arial" panose="020B0604020202020204" pitchFamily="34" charset="0"/>
              </a:rPr>
              <a:t> or </a:t>
            </a:r>
            <a:r>
              <a:rPr lang="en-US" sz="20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sandra@sandwich.org.uk</a:t>
            </a:r>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9607C3C-C5FF-9148-9364-C18DBB68E6FD}"/>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it costs</a:t>
            </a:r>
          </a:p>
        </p:txBody>
      </p:sp>
      <p:pic>
        <p:nvPicPr>
          <p:cNvPr id="13" name="Picture 12">
            <a:extLst>
              <a:ext uri="{FF2B5EF4-FFF2-40B4-BE49-F238E27FC236}">
                <a16:creationId xmlns:a16="http://schemas.microsoft.com/office/drawing/2014/main" id="{622B9E6E-AA5D-7047-99EE-73BB39F0E05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389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down)">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14">
            <a:extLst>
              <a:ext uri="{FF2B5EF4-FFF2-40B4-BE49-F238E27FC236}">
                <a16:creationId xmlns:a16="http://schemas.microsoft.com/office/drawing/2014/main" id="{2AE677F0-FAF4-2340-B7BB-62249E5BE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B77A41-8156-C94F-83AF-DA8424B6A9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11" name="Picture 12">
            <a:extLst>
              <a:ext uri="{FF2B5EF4-FFF2-40B4-BE49-F238E27FC236}">
                <a16:creationId xmlns:a16="http://schemas.microsoft.com/office/drawing/2014/main" id="{B2C4500B-1588-7E46-AB41-60B1859AE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15E2D3E-480C-2B46-AD71-20BCD6A565B0}"/>
              </a:ext>
            </a:extLst>
          </p:cNvPr>
          <p:cNvSpPr txBox="1"/>
          <p:nvPr/>
        </p:nvSpPr>
        <p:spPr>
          <a:xfrm>
            <a:off x="354138" y="332656"/>
            <a:ext cx="5021782" cy="673219"/>
          </a:xfrm>
          <a:prstGeom prst="rect">
            <a:avLst/>
          </a:prstGeom>
        </p:spPr>
        <p:txBody>
          <a:bodyPr vert="horz" lIns="91440" tIns="45720" rIns="91440" bIns="45720" rtlCol="0" anchor="t" anchorCtr="0">
            <a:normAutofit fontScale="92500" lnSpcReduction="10000"/>
          </a:bodyPr>
          <a:lstStyle/>
          <a:p>
            <a:pPr marL="0" marR="0" lvl="0" indent="0" fontAlgn="auto">
              <a:lnSpc>
                <a:spcPct val="90000"/>
              </a:lnSpc>
              <a:spcBef>
                <a:spcPct val="0"/>
              </a:spcBef>
              <a:spcAft>
                <a:spcPts val="600"/>
              </a:spcAft>
              <a:buClrTx/>
              <a:buSzTx/>
              <a:tabLs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Who we are</a:t>
            </a:r>
          </a:p>
        </p:txBody>
      </p:sp>
      <p:sp>
        <p:nvSpPr>
          <p:cNvPr id="13" name="Content Placeholder 2">
            <a:extLst>
              <a:ext uri="{FF2B5EF4-FFF2-40B4-BE49-F238E27FC236}">
                <a16:creationId xmlns:a16="http://schemas.microsoft.com/office/drawing/2014/main" id="{062AB284-4C2A-3340-BDF4-BD842A02E4DA}"/>
              </a:ext>
            </a:extLst>
          </p:cNvPr>
          <p:cNvSpPr txBox="1">
            <a:spLocks/>
          </p:cNvSpPr>
          <p:nvPr/>
        </p:nvSpPr>
        <p:spPr>
          <a:xfrm>
            <a:off x="654169" y="4306936"/>
            <a:ext cx="10959654" cy="20702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rgbClr val="000000"/>
                </a:solidFill>
                <a:latin typeface="Arial" panose="020B0604020202020204" pitchFamily="34" charset="0"/>
                <a:cs typeface="Arial" panose="020B0604020202020204" pitchFamily="34" charset="0"/>
              </a:rPr>
              <a:t>We’re the voice of the sandwich and food-to-go industry in the UK, enabling our members to do business more effectively and helping them challenge legislation and other factors that could be damaging to their businesses.</a:t>
            </a:r>
            <a:endParaRPr lang="en-US" sz="3200" dirty="0">
              <a:solidFill>
                <a:srgbClr val="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3E48CC8-AFF9-ED42-AFDB-1B59AC50A9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486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up)">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234EF8-6D39-C040-8B47-AD18F8B931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9" name="Picture 8">
            <a:extLst>
              <a:ext uri="{FF2B5EF4-FFF2-40B4-BE49-F238E27FC236}">
                <a16:creationId xmlns:a16="http://schemas.microsoft.com/office/drawing/2014/main" id="{063E29B7-0ACB-C944-A45F-AD4150DD6C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Oval 9">
            <a:extLst>
              <a:ext uri="{FF2B5EF4-FFF2-40B4-BE49-F238E27FC236}">
                <a16:creationId xmlns:a16="http://schemas.microsoft.com/office/drawing/2014/main" id="{C3B5DE81-C1FA-4B4D-8B5A-68B255C13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9EF0EA9-3F37-914C-A543-2FA59EDF3546}"/>
              </a:ext>
            </a:extLst>
          </p:cNvPr>
          <p:cNvSpPr txBox="1"/>
          <p:nvPr/>
        </p:nvSpPr>
        <p:spPr>
          <a:xfrm>
            <a:off x="263352" y="523222"/>
            <a:ext cx="7622565" cy="961562"/>
          </a:xfrm>
          <a:prstGeom prst="rect">
            <a:avLst/>
          </a:prstGeom>
        </p:spPr>
        <p:txBody>
          <a:bodyPr vert="horz" lIns="91440" tIns="45720" rIns="91440" bIns="45720" rtlCol="0" anchor="t" anchorCtr="0">
            <a:noAutofit/>
          </a:bodyPr>
          <a:lstStyle/>
          <a:p>
            <a:pPr marR="0" lvl="0" indent="0" fontAlgn="auto">
              <a:lnSpc>
                <a:spcPct val="90000"/>
              </a:lnSpc>
              <a:spcBef>
                <a:spcPct val="0"/>
              </a:spcBef>
              <a:spcAft>
                <a:spcPts val="600"/>
              </a:spcAft>
              <a:buClrTx/>
              <a:buSzTx/>
              <a:buFontTx/>
              <a:buNone/>
              <a:tabLst/>
              <a:defRPr/>
            </a:pPr>
            <a:r>
              <a:rPr lang="en-GB"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we do</a:t>
            </a:r>
          </a:p>
        </p:txBody>
      </p:sp>
      <p:sp>
        <p:nvSpPr>
          <p:cNvPr id="13" name="Content Placeholder 2">
            <a:extLst>
              <a:ext uri="{FF2B5EF4-FFF2-40B4-BE49-F238E27FC236}">
                <a16:creationId xmlns:a16="http://schemas.microsoft.com/office/drawing/2014/main" id="{B2D34BEE-B749-294B-8AA9-5A89CECFE2EE}"/>
              </a:ext>
            </a:extLst>
          </p:cNvPr>
          <p:cNvSpPr txBox="1">
            <a:spLocks/>
          </p:cNvSpPr>
          <p:nvPr/>
        </p:nvSpPr>
        <p:spPr>
          <a:xfrm>
            <a:off x="705901" y="4388303"/>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000000"/>
                </a:solidFill>
                <a:latin typeface="Arial" panose="020B0604020202020204" pitchFamily="34" charset="0"/>
                <a:cs typeface="Arial" panose="020B0604020202020204" pitchFamily="34" charset="0"/>
              </a:rPr>
              <a:t>We provide a platform for you to grow, bringing you together with like-minded industry professionals; representing your voice in Westminster; and providing extensive guidance around implementation </a:t>
            </a:r>
            <a:br>
              <a:rPr lang="en-US" sz="3200">
                <a:solidFill>
                  <a:srgbClr val="000000"/>
                </a:solidFill>
                <a:latin typeface="Arial" panose="020B0604020202020204" pitchFamily="34" charset="0"/>
                <a:cs typeface="Arial" panose="020B0604020202020204" pitchFamily="34" charset="0"/>
              </a:rPr>
            </a:br>
            <a:r>
              <a:rPr lang="en-US" sz="3200">
                <a:solidFill>
                  <a:srgbClr val="000000"/>
                </a:solidFill>
                <a:latin typeface="Arial" panose="020B0604020202020204" pitchFamily="34" charset="0"/>
                <a:cs typeface="Arial" panose="020B0604020202020204" pitchFamily="34" charset="0"/>
              </a:rPr>
              <a:t>of legislation that’s relevant for your business.</a:t>
            </a:r>
            <a:endParaRPr lang="en-US" sz="3200" dirty="0">
              <a:solidFill>
                <a:srgbClr val="00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A9E87D6-2CC5-E344-B776-C42B21BECE1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182753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up)">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food, refrigerator, white&#10;&#10;Description automatically generated">
            <a:extLst>
              <a:ext uri="{FF2B5EF4-FFF2-40B4-BE49-F238E27FC236}">
                <a16:creationId xmlns:a16="http://schemas.microsoft.com/office/drawing/2014/main" id="{CAA9A714-F360-BD4B-83C7-BB38DC0066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4"/>
            <a:ext cx="12192000" cy="6888480"/>
          </a:xfrm>
          <a:prstGeom prst="rect">
            <a:avLst/>
          </a:prstGeom>
        </p:spPr>
      </p:pic>
      <p:graphicFrame>
        <p:nvGraphicFramePr>
          <p:cNvPr id="19" name="Diagram 18">
            <a:extLst>
              <a:ext uri="{FF2B5EF4-FFF2-40B4-BE49-F238E27FC236}">
                <a16:creationId xmlns:a16="http://schemas.microsoft.com/office/drawing/2014/main" id="{9D20CDA1-8156-8C47-A97C-D97F6C51FA97}"/>
              </a:ext>
            </a:extLst>
          </p:cNvPr>
          <p:cNvGraphicFramePr/>
          <p:nvPr>
            <p:extLst>
              <p:ext uri="{D42A27DB-BD31-4B8C-83A1-F6EECF244321}">
                <p14:modId xmlns:p14="http://schemas.microsoft.com/office/powerpoint/2010/main" val="1393226304"/>
              </p:ext>
            </p:extLst>
          </p:nvPr>
        </p:nvGraphicFramePr>
        <p:xfrm>
          <a:off x="2135560" y="908720"/>
          <a:ext cx="7920880" cy="545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BA4D33B7-CC7C-844C-A2B6-D02423E63430}"/>
              </a:ext>
            </a:extLst>
          </p:cNvPr>
          <p:cNvSpPr/>
          <p:nvPr/>
        </p:nvSpPr>
        <p:spPr>
          <a:xfrm>
            <a:off x="263352" y="317671"/>
            <a:ext cx="6624736" cy="725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defRPr/>
            </a:pPr>
            <a:r>
              <a:rPr lang="en-GB"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Nine reasons to join</a:t>
            </a:r>
          </a:p>
        </p:txBody>
      </p:sp>
      <p:pic>
        <p:nvPicPr>
          <p:cNvPr id="21" name="Picture 20">
            <a:extLst>
              <a:ext uri="{FF2B5EF4-FFF2-40B4-BE49-F238E27FC236}">
                <a16:creationId xmlns:a16="http://schemas.microsoft.com/office/drawing/2014/main" id="{549C5F8F-893F-6942-BFA5-142DDF8FFC2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8355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ppt_y</p:attrName>
                                        </p:attrNameLst>
                                      </p:cBhvr>
                                      <p:tavLst>
                                        <p:tav tm="0">
                                          <p:val>
                                            <p:strVal val="#ppt_y+#ppt_h*1.125000"/>
                                          </p:val>
                                        </p:tav>
                                        <p:tav tm="100000">
                                          <p:val>
                                            <p:strVal val="#ppt_y"/>
                                          </p:val>
                                        </p:tav>
                                      </p:tavLst>
                                    </p:anim>
                                    <p:animEffect transition="in" filter="wipe(up)">
                                      <p:cBhvr>
                                        <p:cTn id="8" dur="1000"/>
                                        <p:tgtEl>
                                          <p:spTgt spid="20"/>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0B28F-E5E6-A442-BADC-3421B02B87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435A0A36-BCAC-814B-8802-0B032064B417}"/>
              </a:ext>
            </a:extLst>
          </p:cNvPr>
          <p:cNvSpPr/>
          <p:nvPr/>
        </p:nvSpPr>
        <p:spPr>
          <a:xfrm>
            <a:off x="3719736" y="1628800"/>
            <a:ext cx="7488832" cy="50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help you boost your profile in three keyways: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Upon joining, we’ll profile your business in in our bi-monthly magazine, Sandwich and Food to Go News which reaches over 5,000 decision makers across our industry.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will be listed in the dedicated supplier zone on our website, helping to connect you with those interested in sourcing your products.  Over 8,000 people visit our website each month.</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will be listed in the product index of every issue of Sandwich and Food-to-go News for the duration of your membership.  </a:t>
            </a:r>
          </a:p>
        </p:txBody>
      </p:sp>
      <p:sp>
        <p:nvSpPr>
          <p:cNvPr id="10" name="Rectangle 9">
            <a:extLst>
              <a:ext uri="{FF2B5EF4-FFF2-40B4-BE49-F238E27FC236}">
                <a16:creationId xmlns:a16="http://schemas.microsoft.com/office/drawing/2014/main" id="{F19F31A7-AD1E-324F-8975-FFCF04AC0DB7}"/>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90000"/>
              </a:lnSpc>
              <a:spcBef>
                <a:spcPct val="0"/>
              </a:spcBef>
              <a:spcAft>
                <a:spcPts val="600"/>
              </a:spcAft>
              <a:defRPr/>
            </a:pP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with key industry decision makers</a:t>
            </a:r>
          </a:p>
        </p:txBody>
      </p:sp>
      <p:pic>
        <p:nvPicPr>
          <p:cNvPr id="11" name="Picture 10">
            <a:extLst>
              <a:ext uri="{FF2B5EF4-FFF2-40B4-BE49-F238E27FC236}">
                <a16:creationId xmlns:a16="http://schemas.microsoft.com/office/drawing/2014/main" id="{C42A5D8E-6A86-4748-8167-3CCCD24055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246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F0BB0F-C0AF-DF43-953D-6E53E7F5A0E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8" name="Rectangle 7">
            <a:extLst>
              <a:ext uri="{FF2B5EF4-FFF2-40B4-BE49-F238E27FC236}">
                <a16:creationId xmlns:a16="http://schemas.microsoft.com/office/drawing/2014/main" id="{5BD34775-05A3-4648-ADC0-3F4C5D3A20E5}"/>
              </a:ext>
            </a:extLst>
          </p:cNvPr>
          <p:cNvSpPr/>
          <p:nvPr/>
        </p:nvSpPr>
        <p:spPr>
          <a:xfrm>
            <a:off x="-888776" y="5949280"/>
            <a:ext cx="7524000" cy="136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b="1" dirty="0">
              <a:solidFill>
                <a:schemeClr val="tx1"/>
              </a:solidFill>
            </a:endParaRPr>
          </a:p>
        </p:txBody>
      </p:sp>
      <p:sp>
        <p:nvSpPr>
          <p:cNvPr id="10" name="Rectangle 9">
            <a:extLst>
              <a:ext uri="{FF2B5EF4-FFF2-40B4-BE49-F238E27FC236}">
                <a16:creationId xmlns:a16="http://schemas.microsoft.com/office/drawing/2014/main" id="{CDF11E99-E2C7-F341-828D-8C042D62ADEA}"/>
              </a:ext>
            </a:extLst>
          </p:cNvPr>
          <p:cNvSpPr/>
          <p:nvPr/>
        </p:nvSpPr>
        <p:spPr>
          <a:xfrm>
            <a:off x="0" y="0"/>
            <a:ext cx="457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 </a:t>
            </a:r>
          </a:p>
        </p:txBody>
      </p:sp>
      <p:sp>
        <p:nvSpPr>
          <p:cNvPr id="11" name="Rectangle 10">
            <a:extLst>
              <a:ext uri="{FF2B5EF4-FFF2-40B4-BE49-F238E27FC236}">
                <a16:creationId xmlns:a16="http://schemas.microsoft.com/office/drawing/2014/main" id="{A0354BF6-F179-484B-9BE9-75915E1EB02F}"/>
              </a:ext>
            </a:extLst>
          </p:cNvPr>
          <p:cNvSpPr/>
          <p:nvPr/>
        </p:nvSpPr>
        <p:spPr>
          <a:xfrm>
            <a:off x="3719736" y="18864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and networking at member only briefing sessions</a:t>
            </a:r>
          </a:p>
        </p:txBody>
      </p:sp>
      <p:sp>
        <p:nvSpPr>
          <p:cNvPr id="12" name="Rectangle 11">
            <a:extLst>
              <a:ext uri="{FF2B5EF4-FFF2-40B4-BE49-F238E27FC236}">
                <a16:creationId xmlns:a16="http://schemas.microsoft.com/office/drawing/2014/main" id="{1D593E25-AD91-B841-AFFB-B7627B79D88A}"/>
              </a:ext>
            </a:extLst>
          </p:cNvPr>
          <p:cNvSpPr/>
          <p:nvPr/>
        </p:nvSpPr>
        <p:spPr>
          <a:xfrm>
            <a:off x="3718866" y="2412013"/>
            <a:ext cx="6913638" cy="151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we’ll provide you with opportunities to meet and network with potential customers at exclusive Association events, where you’ll have the chance to learn about latest industry trends and  hear from industry leaders.</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You’ll have the chance to join at least three of these exclusive sessions per year in London. </a:t>
            </a:r>
          </a:p>
        </p:txBody>
      </p:sp>
      <p:pic>
        <p:nvPicPr>
          <p:cNvPr id="13" name="Picture 12">
            <a:extLst>
              <a:ext uri="{FF2B5EF4-FFF2-40B4-BE49-F238E27FC236}">
                <a16:creationId xmlns:a16="http://schemas.microsoft.com/office/drawing/2014/main" id="{1D20D08B-6756-9D42-9588-C16065ECFD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2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F7C0DA-34FA-034F-A5DF-363DE2E70C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8000"/>
            <a:ext cx="9718853" cy="6876000"/>
          </a:xfrm>
          <a:prstGeom prst="rect">
            <a:avLst/>
          </a:prstGeom>
        </p:spPr>
      </p:pic>
      <p:sp>
        <p:nvSpPr>
          <p:cNvPr id="10" name="Rectangle 9">
            <a:extLst>
              <a:ext uri="{FF2B5EF4-FFF2-40B4-BE49-F238E27FC236}">
                <a16:creationId xmlns:a16="http://schemas.microsoft.com/office/drawing/2014/main" id="{AB064B8D-C22E-AA41-92E5-C65F2161920E}"/>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p>
        </p:txBody>
      </p:sp>
      <p:sp>
        <p:nvSpPr>
          <p:cNvPr id="12" name="Rectangle 11">
            <a:extLst>
              <a:ext uri="{FF2B5EF4-FFF2-40B4-BE49-F238E27FC236}">
                <a16:creationId xmlns:a16="http://schemas.microsoft.com/office/drawing/2014/main" id="{BA1E86BC-9347-804E-8035-0261D3FD4FCC}"/>
              </a:ext>
            </a:extLst>
          </p:cNvPr>
          <p:cNvSpPr/>
          <p:nvPr/>
        </p:nvSpPr>
        <p:spPr>
          <a:xfrm>
            <a:off x="3718866" y="2630117"/>
            <a:ext cx="8230244"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Stakeholder, </a:t>
            </a:r>
            <a:r>
              <a:rPr lang="en-US" sz="2000" dirty="0" err="1">
                <a:solidFill>
                  <a:schemeClr val="tx1"/>
                </a:solidFill>
                <a:latin typeface="Arial" panose="020B0604020202020204" pitchFamily="34" charset="0"/>
                <a:cs typeface="Arial" panose="020B0604020202020204" pitchFamily="34" charset="0"/>
              </a:rPr>
              <a:t>recognised</a:t>
            </a:r>
            <a:r>
              <a:rPr lang="en-US" sz="2000" dirty="0">
                <a:solidFill>
                  <a:schemeClr val="tx1"/>
                </a:solidFill>
                <a:latin typeface="Arial" panose="020B0604020202020204" pitchFamily="34" charset="0"/>
                <a:cs typeface="Arial" panose="020B0604020202020204" pitchFamily="34" charset="0"/>
              </a:rPr>
              <a:t> by Government as representing the sandwich and food-to-go sector, we are there to represent the interests of our market, providing a voice both collectively and individually for all our members.</a:t>
            </a:r>
          </a:p>
        </p:txBody>
      </p:sp>
      <p:pic>
        <p:nvPicPr>
          <p:cNvPr id="13" name="Picture 12">
            <a:extLst>
              <a:ext uri="{FF2B5EF4-FFF2-40B4-BE49-F238E27FC236}">
                <a16:creationId xmlns:a16="http://schemas.microsoft.com/office/drawing/2014/main" id="{D4763841-5C29-DD41-AE92-34FA88814CC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317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D5E17F-F7E0-EF43-AB2F-5F60503D180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10" name="Rectangle 9">
            <a:extLst>
              <a:ext uri="{FF2B5EF4-FFF2-40B4-BE49-F238E27FC236}">
                <a16:creationId xmlns:a16="http://schemas.microsoft.com/office/drawing/2014/main" id="{F55E82F2-1339-0040-95E2-16666004E50D}"/>
              </a:ext>
            </a:extLst>
          </p:cNvPr>
          <p:cNvSpPr/>
          <p:nvPr/>
        </p:nvSpPr>
        <p:spPr>
          <a:xfrm>
            <a:off x="3719736" y="368660"/>
            <a:ext cx="8229374" cy="274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6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p>
        </p:txBody>
      </p:sp>
      <p:sp>
        <p:nvSpPr>
          <p:cNvPr id="11" name="Rectangle 10">
            <a:extLst>
              <a:ext uri="{FF2B5EF4-FFF2-40B4-BE49-F238E27FC236}">
                <a16:creationId xmlns:a16="http://schemas.microsoft.com/office/drawing/2014/main" id="{D491CC2C-DEF5-2F4F-9507-CA1653198235}"/>
              </a:ext>
            </a:extLst>
          </p:cNvPr>
          <p:cNvSpPr/>
          <p:nvPr/>
        </p:nvSpPr>
        <p:spPr>
          <a:xfrm>
            <a:off x="3718866" y="2724912"/>
            <a:ext cx="8230244" cy="3372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We know your business and the issues that matter to you, so we will let you know about important developments, whether around legislation or key market developments, that could directly affect your business.    </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We’ll also give you access to the full minutes from our Board meetings where we discuss issues and decide on policy so that you can keep up-to-date with what the Association is doing.</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Plus, you’ll receive our quarterly updates, where we share all that’s happened in the past three months and flag up what to expect in the three months ahead.</a:t>
            </a:r>
          </a:p>
        </p:txBody>
      </p:sp>
      <p:pic>
        <p:nvPicPr>
          <p:cNvPr id="12" name="Picture 11">
            <a:extLst>
              <a:ext uri="{FF2B5EF4-FFF2-40B4-BE49-F238E27FC236}">
                <a16:creationId xmlns:a16="http://schemas.microsoft.com/office/drawing/2014/main" id="{11AA9B96-C5D7-7846-9D3E-49C992146B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992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BD68B9-4C50-9147-ACFB-72FE92F129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0"/>
            <a:ext cx="9718853" cy="6876000"/>
          </a:xfrm>
          <a:prstGeom prst="rect">
            <a:avLst/>
          </a:prstGeom>
        </p:spPr>
      </p:pic>
      <p:sp>
        <p:nvSpPr>
          <p:cNvPr id="9" name="Rectangle 8">
            <a:extLst>
              <a:ext uri="{FF2B5EF4-FFF2-40B4-BE49-F238E27FC236}">
                <a16:creationId xmlns:a16="http://schemas.microsoft.com/office/drawing/2014/main" id="{1219D4B9-9629-014A-B018-B61BA3B52D22}"/>
              </a:ext>
            </a:extLst>
          </p:cNvPr>
          <p:cNvSpPr/>
          <p:nvPr/>
        </p:nvSpPr>
        <p:spPr>
          <a:xfrm>
            <a:off x="3719736" y="368660"/>
            <a:ext cx="792088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sessions to build and share knowledge </a:t>
            </a:r>
          </a:p>
          <a:p>
            <a:r>
              <a:rPr lang="en-GB" sz="2400" dirty="0">
                <a:solidFill>
                  <a:schemeClr val="bg1"/>
                </a:solidFill>
              </a:rPr>
              <a:t> </a:t>
            </a:r>
          </a:p>
        </p:txBody>
      </p:sp>
      <p:sp>
        <p:nvSpPr>
          <p:cNvPr id="11" name="Rectangle 10">
            <a:extLst>
              <a:ext uri="{FF2B5EF4-FFF2-40B4-BE49-F238E27FC236}">
                <a16:creationId xmlns:a16="http://schemas.microsoft.com/office/drawing/2014/main" id="{BF8AB5D4-8587-8946-9316-5E4AD44F8B90}"/>
              </a:ext>
            </a:extLst>
          </p:cNvPr>
          <p:cNvSpPr/>
          <p:nvPr/>
        </p:nvSpPr>
        <p:spPr>
          <a:xfrm>
            <a:off x="3718866" y="2869620"/>
            <a:ext cx="7920880" cy="2599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tx1"/>
                </a:solidFill>
                <a:latin typeface="Arial" panose="020B0604020202020204" pitchFamily="34" charset="0"/>
                <a:cs typeface="Arial" panose="020B0604020202020204" pitchFamily="34" charset="0"/>
              </a:rPr>
              <a:t>As a member your technical team will have full access to BSA guidance and advice.</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They will also be able to attend specialist briefings and networking sessions – distinct from our broader membership sessions – at least twice a year and will be able to have input into developing guidance for the industry.</a:t>
            </a:r>
          </a:p>
        </p:txBody>
      </p:sp>
      <p:pic>
        <p:nvPicPr>
          <p:cNvPr id="13" name="Picture 12">
            <a:extLst>
              <a:ext uri="{FF2B5EF4-FFF2-40B4-BE49-F238E27FC236}">
                <a16:creationId xmlns:a16="http://schemas.microsoft.com/office/drawing/2014/main" id="{66D08817-D2DE-D646-8C32-D9C60EBFBC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9793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p:tgtEl>
                                          <p:spTgt spid="9"/>
                                        </p:tgtEl>
                                        <p:attrNameLst>
                                          <p:attrName>ppt_y</p:attrName>
                                        </p:attrNameLst>
                                      </p:cBhvr>
                                      <p:tavLst>
                                        <p:tav tm="0">
                                          <p:val>
                                            <p:strVal val="#ppt_y-#ppt_h*1.125000"/>
                                          </p:val>
                                        </p:tav>
                                        <p:tav tm="100000">
                                          <p:val>
                                            <p:strVal val="#ppt_y"/>
                                          </p:val>
                                        </p:tav>
                                      </p:tavLst>
                                    </p:anim>
                                    <p:animEffect transition="in" filter="wipe(down)">
                                      <p:cBhvr>
                                        <p:cTn id="8" dur="2000"/>
                                        <p:tgtEl>
                                          <p:spTgt spid="9"/>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TotalTime>
  <Words>980</Words>
  <Application>Microsoft Office PowerPoint</Application>
  <PresentationFormat>Widescreen</PresentationFormat>
  <Paragraphs>78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Rothwell</dc:creator>
  <cp:lastModifiedBy>Kevin</cp:lastModifiedBy>
  <cp:revision>34</cp:revision>
  <cp:lastPrinted>2019-11-23T17:07:45Z</cp:lastPrinted>
  <dcterms:created xsi:type="dcterms:W3CDTF">2019-11-20T09:29:30Z</dcterms:created>
  <dcterms:modified xsi:type="dcterms:W3CDTF">2022-08-09T09:45:52Z</dcterms:modified>
</cp:coreProperties>
</file>